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74" r:id="rId3"/>
    <p:sldId id="275" r:id="rId4"/>
    <p:sldId id="264" r:id="rId5"/>
    <p:sldId id="265" r:id="rId6"/>
    <p:sldId id="266" r:id="rId7"/>
    <p:sldId id="276" r:id="rId8"/>
    <p:sldId id="273" r:id="rId9"/>
    <p:sldId id="261" r:id="rId10"/>
    <p:sldId id="263" r:id="rId11"/>
    <p:sldId id="269" r:id="rId12"/>
    <p:sldId id="272" r:id="rId13"/>
    <p:sldId id="271" r:id="rId14"/>
    <p:sldId id="267" r:id="rId1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Leusmann" initials="JL" lastIdx="1" clrIdx="0">
    <p:extLst>
      <p:ext uri="{19B8F6BF-5375-455C-9EA6-DF929625EA0E}">
        <p15:presenceInfo xmlns:p15="http://schemas.microsoft.com/office/powerpoint/2012/main" userId="8793aa7b3441d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388"/>
    <a:srgbClr val="137CBE"/>
    <a:srgbClr val="999999"/>
    <a:srgbClr val="1961AC"/>
    <a:srgbClr val="3163B8"/>
    <a:srgbClr val="A0A0A0"/>
    <a:srgbClr val="1A60AB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2961" autoAdjust="0"/>
  </p:normalViewPr>
  <p:slideViewPr>
    <p:cSldViewPr>
      <p:cViewPr varScale="1">
        <p:scale>
          <a:sx n="125" d="100"/>
          <a:sy n="125" d="100"/>
        </p:scale>
        <p:origin x="1194" y="90"/>
      </p:cViewPr>
      <p:guideLst>
        <p:guide orient="horz" pos="75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12 participants </a:t>
            </a:r>
          </a:p>
          <a:p>
            <a:pPr marL="171450" indent="-171450">
              <a:buFontTx/>
              <a:buChar char="-"/>
            </a:pPr>
            <a:r>
              <a:rPr lang="en-GB" dirty="0"/>
              <a:t>11 male, 1 female</a:t>
            </a:r>
          </a:p>
          <a:p>
            <a:pPr marL="171450" indent="-171450">
              <a:buFontTx/>
              <a:buChar char="-"/>
            </a:pPr>
            <a:r>
              <a:rPr lang="en-GB" dirty="0"/>
              <a:t>23 – 28 years old (M = 24.5)</a:t>
            </a:r>
          </a:p>
          <a:p>
            <a:pPr marL="171450" indent="-171450">
              <a:buFontTx/>
              <a:buChar char="-"/>
            </a:pPr>
            <a:r>
              <a:rPr lang="en-GB" dirty="0"/>
              <a:t>11: previous VR experience, 1 none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53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klick for every box to appear (introduction, study, conclusion)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Procedure: told them to discuss topics </a:t>
            </a:r>
            <a:r>
              <a:rPr lang="en-GB" dirty="0">
                <a:sym typeface="Wingdings" panose="05000000000000000000" pitchFamily="2" charset="2"/>
              </a:rPr>
              <a:t> not tell them study about hand movement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3 sessions  6 min discussion for each condition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Q1 &amp; I was not aware of my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Q2 &amp; I still paid attention to the real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Q3 &amp; I had the sensation to feel present in the virtual space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Q4 &amp; It seemed like my own hands were located in the virtual world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significant differences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31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calculation: using Euclidean distance</a:t>
            </a:r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no significant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40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significant questions: </a:t>
            </a:r>
            <a:r>
              <a:rPr lang="en-GB" dirty="0">
                <a:sym typeface="Wingdings" panose="05000000000000000000" pitchFamily="2" charset="2"/>
              </a:rPr>
              <a:t> klick to </a:t>
            </a:r>
            <a:r>
              <a:rPr lang="en-GB" dirty="0" err="1">
                <a:sym typeface="Wingdings" panose="05000000000000000000" pitchFamily="2" charset="2"/>
              </a:rPr>
              <a:t>ausblenden</a:t>
            </a:r>
            <a:r>
              <a:rPr lang="en-GB" dirty="0">
                <a:sym typeface="Wingdings" panose="05000000000000000000" pitchFamily="2" charset="2"/>
              </a:rPr>
              <a:t> not significant ones</a:t>
            </a:r>
          </a:p>
          <a:p>
            <a:pPr marL="0" indent="0">
              <a:buFontTx/>
              <a:buNone/>
            </a:pPr>
            <a:r>
              <a:rPr lang="en-GB" dirty="0" err="1">
                <a:sym typeface="Wingdings" panose="05000000000000000000" pitchFamily="2" charset="2"/>
              </a:rPr>
              <a:t>klicken</a:t>
            </a:r>
            <a:r>
              <a:rPr lang="en-GB" dirty="0">
                <a:sym typeface="Wingdings" panose="05000000000000000000" pitchFamily="2" charset="2"/>
              </a:rPr>
              <a:t> um </a:t>
            </a:r>
            <a:r>
              <a:rPr lang="en-GB" dirty="0" err="1">
                <a:sym typeface="Wingdings" panose="05000000000000000000" pitchFamily="2" charset="2"/>
              </a:rPr>
              <a:t>jeweils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einzublenden</a:t>
            </a:r>
            <a:r>
              <a:rPr lang="en-GB" dirty="0">
                <a:sym typeface="Wingdings" panose="05000000000000000000" pitchFamily="2" charset="2"/>
              </a:rPr>
              <a:t>  t-test </a:t>
            </a:r>
            <a:r>
              <a:rPr lang="en-GB" dirty="0" err="1">
                <a:sym typeface="Wingdings" panose="05000000000000000000" pitchFamily="2" charset="2"/>
              </a:rPr>
              <a:t>ergebnis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sagen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nächste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frage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Q6: </a:t>
            </a:r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r>
              <a:rPr lang="en-US" dirty="0">
                <a:sym typeface="Wingdings" panose="05000000000000000000" pitchFamily="2" charset="2"/>
              </a:rPr>
              <a:t> t-test: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Q12: I was able to interpret the person's reactions. </a:t>
            </a:r>
            <a:r>
              <a:rPr lang="en-US" dirty="0">
                <a:sym typeface="Wingdings" panose="05000000000000000000" pitchFamily="2" charset="2"/>
              </a:rPr>
              <a:t> fake x real &amp;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Q16: I had the impression that the person noticed me in the virtual space.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Q17: I was aware that other people were with me in the virtual room. </a:t>
            </a:r>
            <a:r>
              <a:rPr lang="en-US" dirty="0">
                <a:sym typeface="Wingdings" panose="05000000000000000000" pitchFamily="2" charset="2"/>
              </a:rPr>
              <a:t> no </a:t>
            </a:r>
            <a:r>
              <a:rPr lang="en-US" dirty="0" err="1">
                <a:sym typeface="Wingdings" panose="05000000000000000000" pitchFamily="2" charset="2"/>
              </a:rPr>
              <a:t>signif</a:t>
            </a:r>
            <a:r>
              <a:rPr lang="en-US" dirty="0">
                <a:sym typeface="Wingdings" panose="05000000000000000000" pitchFamily="2" charset="2"/>
              </a:rPr>
              <a:t>. diff.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Q19: I felt alone in the virtual environment. </a:t>
            </a:r>
            <a:r>
              <a:rPr lang="en-US" dirty="0">
                <a:sym typeface="Wingdings" panose="05000000000000000000" pitchFamily="2" charset="2"/>
              </a:rPr>
              <a:t> no x real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Q22: The other person's movement seemed hindered. </a:t>
            </a:r>
            <a:r>
              <a:rPr lang="en-US" dirty="0">
                <a:sym typeface="Wingdings" panose="05000000000000000000" pitchFamily="2" charset="2"/>
              </a:rPr>
              <a:t> fake x real</a:t>
            </a: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34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General feeling: most participants liked ability to move hands, but criticised technical implementations (transmission problems, hands disappearing)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which condition most immersive? real movement &gt; no movement &gt; fake movement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gestures important?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participant uses many gestures? 50% yes, 50% no/not really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notice other person moving? yes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expressed other person through movement? 33% yes, 33% not at all, 33% strange movements </a:t>
            </a:r>
            <a:r>
              <a:rPr lang="en-GB" dirty="0">
                <a:sym typeface="Wingdings" panose="05000000000000000000" pitchFamily="2" charset="2"/>
              </a:rPr>
              <a:t> now and then yes but mostly no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1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Effect of Hand-movement on the Presence of another Person in a Virtual </a:t>
            </a:r>
            <a:r>
              <a:rPr lang="en-GB" sz="3200" dirty="0"/>
              <a:t>Environment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Felix Bühler, Jan </a:t>
            </a:r>
            <a:r>
              <a:rPr lang="de-DE" sz="1800" dirty="0" err="1"/>
              <a:t>Leusmann</a:t>
            </a:r>
            <a:r>
              <a:rPr lang="de-DE" sz="1800" dirty="0"/>
              <a:t>, Jamie </a:t>
            </a:r>
            <a:r>
              <a:rPr lang="de-DE" sz="1800" dirty="0" err="1"/>
              <a:t>Ullerich</a:t>
            </a:r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Virtual and Augmented Reality | Stuttgart  | 12.07.2019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54C4F6-2833-4157-AF93-113A0D97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5" y="801110"/>
            <a:ext cx="8642350" cy="32828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F9C88-369A-4A31-AB2E-55C767CC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3D521A-AE71-4C19-82C4-51E20FD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Hand-movement Euclidian distance</a:t>
            </a:r>
          </a:p>
        </p:txBody>
      </p:sp>
    </p:spTree>
    <p:extLst>
      <p:ext uri="{BB962C8B-B14F-4D97-AF65-F5344CB8AC3E}">
        <p14:creationId xmlns:p14="http://schemas.microsoft.com/office/powerpoint/2010/main" val="119478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863DC-ECC8-41E2-95F0-6C0AF7CEB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388"/>
          <a:stretch/>
        </p:blipFill>
        <p:spPr>
          <a:xfrm>
            <a:off x="250825" y="791861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D104A9-A5B8-45C3-9B7F-A13FC363433D}"/>
              </a:ext>
            </a:extLst>
          </p:cNvPr>
          <p:cNvSpPr/>
          <p:nvPr/>
        </p:nvSpPr>
        <p:spPr>
          <a:xfrm>
            <a:off x="539552" y="3844885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person's </a:t>
            </a:r>
            <a:r>
              <a:rPr lang="en-US" dirty="0" err="1"/>
              <a:t>behaviour</a:t>
            </a:r>
            <a:r>
              <a:rPr lang="en-US" dirty="0"/>
              <a:t> had an influence on my mood.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9C570-2138-4D03-B511-B3F71694B409}"/>
              </a:ext>
            </a:extLst>
          </p:cNvPr>
          <p:cNvSpPr/>
          <p:nvPr/>
        </p:nvSpPr>
        <p:spPr>
          <a:xfrm>
            <a:off x="3491880" y="3895047"/>
            <a:ext cx="2735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able to interpret the person's reactions.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53977-0851-4D0D-BC1A-CCF162472E33}"/>
              </a:ext>
            </a:extLst>
          </p:cNvPr>
          <p:cNvSpPr/>
          <p:nvPr/>
        </p:nvSpPr>
        <p:spPr>
          <a:xfrm>
            <a:off x="6444208" y="3880668"/>
            <a:ext cx="2376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other person's movement seemed hindered.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5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DFE86-9A90-4069-958B-7C5671DB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388"/>
          <a:stretch/>
        </p:blipFill>
        <p:spPr>
          <a:xfrm>
            <a:off x="250825" y="771550"/>
            <a:ext cx="8642350" cy="307603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B57185-1728-40C7-840B-67F814E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2001D10-AD97-4B6B-AF97-73E640F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Co-Presence Questionnaire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FA8BC-E1A1-4428-BD25-35A0921F4A61}"/>
              </a:ext>
            </a:extLst>
          </p:cNvPr>
          <p:cNvSpPr/>
          <p:nvPr/>
        </p:nvSpPr>
        <p:spPr>
          <a:xfrm>
            <a:off x="683568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had the impression that the person noticed me in the virtual space.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F2A0C2-7E13-4155-83FA-C470BD283B12}"/>
              </a:ext>
            </a:extLst>
          </p:cNvPr>
          <p:cNvSpPr/>
          <p:nvPr/>
        </p:nvSpPr>
        <p:spPr>
          <a:xfrm>
            <a:off x="3491880" y="3867894"/>
            <a:ext cx="270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was aware that other people were with me in the virtual room.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7F1C1-E05B-4098-BDCE-EBF7DF90A248}"/>
              </a:ext>
            </a:extLst>
          </p:cNvPr>
          <p:cNvSpPr/>
          <p:nvPr/>
        </p:nvSpPr>
        <p:spPr>
          <a:xfrm>
            <a:off x="6516217" y="3932793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 felt alone in the virtual environment.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67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E68960-982E-4D65-A25F-9D40C07E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56671-A545-4E27-A372-2EA28B37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Qualitative: Interview</a:t>
            </a:r>
            <a:endParaRPr lang="en-GB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7E6B0A2-2CC7-48CE-89C9-837BB24BFF47}"/>
              </a:ext>
            </a:extLst>
          </p:cNvPr>
          <p:cNvSpPr/>
          <p:nvPr/>
        </p:nvSpPr>
        <p:spPr>
          <a:xfrm>
            <a:off x="251520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C5ED933-B448-4D46-A413-6A0AFDE3EEE3}"/>
              </a:ext>
            </a:extLst>
          </p:cNvPr>
          <p:cNvSpPr/>
          <p:nvPr/>
        </p:nvSpPr>
        <p:spPr>
          <a:xfrm>
            <a:off x="3312868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E9E1098-8921-451D-AF30-A9ABBEFFACA3}"/>
              </a:ext>
            </a:extLst>
          </p:cNvPr>
          <p:cNvSpPr/>
          <p:nvPr/>
        </p:nvSpPr>
        <p:spPr>
          <a:xfrm>
            <a:off x="6374215" y="1635646"/>
            <a:ext cx="25202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F826A5-1A4B-4470-883E-95CFF80661B8}"/>
              </a:ext>
            </a:extLst>
          </p:cNvPr>
          <p:cNvSpPr txBox="1"/>
          <p:nvPr/>
        </p:nvSpPr>
        <p:spPr>
          <a:xfrm>
            <a:off x="251520" y="1194306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2AB2FB-719F-40A9-94DE-9B41C2DA4517}"/>
              </a:ext>
            </a:extLst>
          </p:cNvPr>
          <p:cNvSpPr txBox="1"/>
          <p:nvPr/>
        </p:nvSpPr>
        <p:spPr>
          <a:xfrm>
            <a:off x="3311860" y="1194306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VR / Presence</a:t>
            </a:r>
            <a:endParaRPr lang="en-GB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35F9A8C-DCEE-462F-894E-129CD32C4A67}"/>
              </a:ext>
            </a:extLst>
          </p:cNvPr>
          <p:cNvSpPr txBox="1"/>
          <p:nvPr/>
        </p:nvSpPr>
        <p:spPr>
          <a:xfrm>
            <a:off x="6372200" y="1194306"/>
            <a:ext cx="25202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Study / Co-Presence</a:t>
            </a:r>
            <a:endParaRPr lang="en-GB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8544B1-A286-46D9-B863-080FCFBD5F25}"/>
              </a:ext>
            </a:extLst>
          </p:cNvPr>
          <p:cNvSpPr txBox="1"/>
          <p:nvPr/>
        </p:nvSpPr>
        <p:spPr>
          <a:xfrm>
            <a:off x="249505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think gestures are generally important?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AF31C6E-4971-409B-8DD1-0612746B4E10}"/>
              </a:ext>
            </a:extLst>
          </p:cNvPr>
          <p:cNvSpPr txBox="1"/>
          <p:nvPr/>
        </p:nvSpPr>
        <p:spPr>
          <a:xfrm>
            <a:off x="260358" y="3075806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you gesture while talking?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05930EF0-86AC-4827-8A45-69CA77987654}"/>
              </a:ext>
            </a:extLst>
          </p:cNvPr>
          <p:cNvSpPr/>
          <p:nvPr/>
        </p:nvSpPr>
        <p:spPr>
          <a:xfrm>
            <a:off x="320505" y="2679798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1EF4380A-39C5-46C9-AD22-5C493E25D424}"/>
              </a:ext>
            </a:extLst>
          </p:cNvPr>
          <p:cNvGrpSpPr/>
          <p:nvPr/>
        </p:nvGrpSpPr>
        <p:grpSpPr>
          <a:xfrm>
            <a:off x="320505" y="4119958"/>
            <a:ext cx="2376000" cy="324000"/>
            <a:chOff x="4572000" y="2357344"/>
            <a:chExt cx="2736304" cy="320544"/>
          </a:xfrm>
        </p:grpSpPr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8F67FC8E-283A-4244-8D3E-178106A2C020}"/>
                </a:ext>
              </a:extLst>
            </p:cNvPr>
            <p:cNvSpPr/>
            <p:nvPr/>
          </p:nvSpPr>
          <p:spPr>
            <a:xfrm>
              <a:off x="4572000" y="2357344"/>
              <a:ext cx="1368152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3FB8408F-71DF-45D0-8FEA-251DF0601EF7}"/>
                </a:ext>
              </a:extLst>
            </p:cNvPr>
            <p:cNvSpPr/>
            <p:nvPr/>
          </p:nvSpPr>
          <p:spPr>
            <a:xfrm>
              <a:off x="5940152" y="2357344"/>
              <a:ext cx="1368152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C96C8E46-0DED-4632-A91F-6307ADFF4C1A}"/>
              </a:ext>
            </a:extLst>
          </p:cNvPr>
          <p:cNvSpPr txBox="1"/>
          <p:nvPr/>
        </p:nvSpPr>
        <p:spPr>
          <a:xfrm>
            <a:off x="3316783" y="1635646"/>
            <a:ext cx="252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General feeling?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C8EEDF3-D652-4FD7-8D04-47C7F0CC627D}"/>
              </a:ext>
            </a:extLst>
          </p:cNvPr>
          <p:cNvSpPr txBox="1"/>
          <p:nvPr/>
        </p:nvSpPr>
        <p:spPr>
          <a:xfrm>
            <a:off x="3322209" y="3075806"/>
            <a:ext cx="25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immersive condition?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623A6913-3360-4B4C-B95F-B84FD37C7040}"/>
              </a:ext>
            </a:extLst>
          </p:cNvPr>
          <p:cNvSpPr/>
          <p:nvPr/>
        </p:nvSpPr>
        <p:spPr>
          <a:xfrm>
            <a:off x="3380495" y="2679798"/>
            <a:ext cx="2376000" cy="324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F6738ACD-C179-4DE4-ADB3-74AAD3C82AA9}"/>
              </a:ext>
            </a:extLst>
          </p:cNvPr>
          <p:cNvSpPr txBox="1"/>
          <p:nvPr/>
        </p:nvSpPr>
        <p:spPr>
          <a:xfrm>
            <a:off x="3387783" y="4119958"/>
            <a:ext cx="2376000" cy="3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real  &gt;  none  &gt; fake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17199FB-3129-4EC0-B49F-FDA9BE5133A8}"/>
              </a:ext>
            </a:extLst>
          </p:cNvPr>
          <p:cNvSpPr txBox="1"/>
          <p:nvPr/>
        </p:nvSpPr>
        <p:spPr>
          <a:xfrm>
            <a:off x="6384060" y="1635646"/>
            <a:ext cx="2522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Did you notice the other persons’ movement?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3B50ACD-88F4-4712-AC82-5580A66C3EEB}"/>
              </a:ext>
            </a:extLst>
          </p:cNvPr>
          <p:cNvSpPr/>
          <p:nvPr/>
        </p:nvSpPr>
        <p:spPr>
          <a:xfrm>
            <a:off x="6440486" y="2679798"/>
            <a:ext cx="2376000" cy="324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5E205A-40D5-4AD6-9071-E8F0856B3A6D}"/>
              </a:ext>
            </a:extLst>
          </p:cNvPr>
          <p:cNvSpPr txBox="1"/>
          <p:nvPr/>
        </p:nvSpPr>
        <p:spPr>
          <a:xfrm>
            <a:off x="6384060" y="3075806"/>
            <a:ext cx="2508421" cy="9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570" dirty="0"/>
              <a:t>Did the other person express themselves through hand-movement?</a:t>
            </a: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DE1168E0-A2EE-4CDE-A580-FD9ABE09B9F2}"/>
              </a:ext>
            </a:extLst>
          </p:cNvPr>
          <p:cNvGrpSpPr/>
          <p:nvPr/>
        </p:nvGrpSpPr>
        <p:grpSpPr>
          <a:xfrm>
            <a:off x="6455060" y="4119958"/>
            <a:ext cx="2376000" cy="324000"/>
            <a:chOff x="4564949" y="3783700"/>
            <a:chExt cx="2743355" cy="320544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B5669598-1CF1-4BDA-9E66-5FBEB4FBD532}"/>
                </a:ext>
              </a:extLst>
            </p:cNvPr>
            <p:cNvSpPr/>
            <p:nvPr/>
          </p:nvSpPr>
          <p:spPr>
            <a:xfrm>
              <a:off x="4564949" y="3783700"/>
              <a:ext cx="910800" cy="32054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EC6CB754-24D7-4968-9686-FB59ECE9A295}"/>
                </a:ext>
              </a:extLst>
            </p:cNvPr>
            <p:cNvSpPr/>
            <p:nvPr/>
          </p:nvSpPr>
          <p:spPr>
            <a:xfrm>
              <a:off x="6397504" y="3783700"/>
              <a:ext cx="910800" cy="32054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F0A0AD7E-EF3A-45CB-825E-C75F8AFC297B}"/>
                </a:ext>
              </a:extLst>
            </p:cNvPr>
            <p:cNvSpPr/>
            <p:nvPr/>
          </p:nvSpPr>
          <p:spPr>
            <a:xfrm>
              <a:off x="5475749" y="3783700"/>
              <a:ext cx="910800" cy="32054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453440C-7786-4F58-81A4-684B26089F79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251520" y="3075806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A77D48C-F0D1-4345-A820-5860A528FA25}"/>
              </a:ext>
            </a:extLst>
          </p:cNvPr>
          <p:cNvCxnSpPr>
            <a:cxnSpLocks/>
          </p:cNvCxnSpPr>
          <p:nvPr/>
        </p:nvCxnSpPr>
        <p:spPr>
          <a:xfrm>
            <a:off x="3313956" y="3075806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66BADBCC-D7DE-426F-A0C9-8B4ED7081DE8}"/>
              </a:ext>
            </a:extLst>
          </p:cNvPr>
          <p:cNvCxnSpPr>
            <a:cxnSpLocks/>
          </p:cNvCxnSpPr>
          <p:nvPr/>
        </p:nvCxnSpPr>
        <p:spPr>
          <a:xfrm>
            <a:off x="6372200" y="3075806"/>
            <a:ext cx="252028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2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4DDCB0-46CB-4BF4-B560-4B70D9F44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0FCEC8-3F93-4DDE-9AB6-9D1316B7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F1E486-DA32-49E4-97F6-D78D2809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r>
              <a:rPr lang="de-DE" dirty="0"/>
              <a:t> / Fazit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2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B2FB3-F9A7-4CBE-9323-5C2D99C3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BEC018-6EF2-47E7-BCDC-7337AE0C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EF28E2-BF9B-49DA-9962-BEB960CD7F61}"/>
              </a:ext>
            </a:extLst>
          </p:cNvPr>
          <p:cNvSpPr/>
          <p:nvPr/>
        </p:nvSpPr>
        <p:spPr>
          <a:xfrm>
            <a:off x="113221" y="867055"/>
            <a:ext cx="4320000" cy="2089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/>
              <a:t>Current</a:t>
            </a:r>
            <a:r>
              <a:rPr lang="de-DE" dirty="0"/>
              <a:t> Meetings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41EB9AC-ADD6-4CB3-BC2D-60EA8A1C6ECB}"/>
              </a:ext>
            </a:extLst>
          </p:cNvPr>
          <p:cNvGrpSpPr/>
          <p:nvPr/>
        </p:nvGrpSpPr>
        <p:grpSpPr>
          <a:xfrm>
            <a:off x="4710779" y="867055"/>
            <a:ext cx="4320000" cy="2089209"/>
            <a:chOff x="4710779" y="867055"/>
            <a:chExt cx="4320000" cy="208920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546A29E7-37AD-44EA-B515-C36D02D1A6DE}"/>
                </a:ext>
              </a:extLst>
            </p:cNvPr>
            <p:cNvSpPr/>
            <p:nvPr/>
          </p:nvSpPr>
          <p:spPr>
            <a:xfrm>
              <a:off x="4710779" y="867055"/>
              <a:ext cx="4320000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VR </a:t>
              </a:r>
              <a:r>
                <a:rPr lang="de-DE" dirty="0" err="1"/>
                <a:t>becoming</a:t>
              </a:r>
              <a:r>
                <a:rPr lang="de-DE" dirty="0"/>
                <a:t> </a:t>
              </a:r>
              <a:r>
                <a:rPr lang="de-DE" dirty="0" err="1"/>
                <a:t>better</a:t>
              </a:r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F21F86D-FA6C-4FBE-9B1C-B070A56EC090}"/>
                </a:ext>
              </a:extLst>
            </p:cNvPr>
            <p:cNvSpPr/>
            <p:nvPr/>
          </p:nvSpPr>
          <p:spPr>
            <a:xfrm>
              <a:off x="4710779" y="2020264"/>
              <a:ext cx="4320000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Hand-</a:t>
              </a:r>
              <a:r>
                <a:rPr lang="de-DE" dirty="0" err="1"/>
                <a:t>movement</a:t>
              </a:r>
              <a:r>
                <a:rPr lang="de-DE" dirty="0"/>
                <a:t> positive </a:t>
              </a:r>
              <a:r>
                <a:rPr lang="de-DE" dirty="0" err="1"/>
                <a:t>influence</a:t>
              </a:r>
              <a:r>
                <a:rPr lang="de-DE" dirty="0"/>
                <a:t> on own Presence</a:t>
              </a:r>
              <a:endParaRPr lang="en-GB" dirty="0"/>
            </a:p>
          </p:txBody>
        </p: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DB2C0E35-75B8-4211-A2BA-B663820F617A}"/>
              </a:ext>
            </a:extLst>
          </p:cNvPr>
          <p:cNvSpPr/>
          <p:nvPr/>
        </p:nvSpPr>
        <p:spPr>
          <a:xfrm>
            <a:off x="113221" y="3169435"/>
            <a:ext cx="8917558" cy="149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VR-Meetings: Hand-</a:t>
            </a:r>
            <a:r>
              <a:rPr lang="de-DE" dirty="0" err="1"/>
              <a:t>movement</a:t>
            </a:r>
            <a:r>
              <a:rPr lang="de-DE" dirty="0"/>
              <a:t> positive </a:t>
            </a:r>
            <a:r>
              <a:rPr lang="de-DE" dirty="0" err="1"/>
              <a:t>influence</a:t>
            </a:r>
            <a:r>
              <a:rPr lang="de-DE" dirty="0"/>
              <a:t> on Co-Presence?</a:t>
            </a:r>
            <a:endParaRPr lang="en-GB" dirty="0"/>
          </a:p>
        </p:txBody>
      </p:sp>
      <p:pic>
        <p:nvPicPr>
          <p:cNvPr id="9" name="Content Placeholder 5" descr="A group of people in a room&#10;&#10;Description automatically generated">
            <a:extLst>
              <a:ext uri="{FF2B5EF4-FFF2-40B4-BE49-F238E27FC236}">
                <a16:creationId xmlns:a16="http://schemas.microsoft.com/office/drawing/2014/main" id="{ED948450-0D27-4075-B7F4-82E4EA5F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30" b="25905"/>
          <a:stretch/>
        </p:blipFill>
        <p:spPr>
          <a:xfrm>
            <a:off x="192730" y="1262128"/>
            <a:ext cx="4160982" cy="163725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298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317DD-F2B0-4D70-8C77-C7AD32F6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EB91BF-704E-45AB-9D66-76218C97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560539"/>
          </a:xfrm>
        </p:spPr>
        <p:txBody>
          <a:bodyPr/>
          <a:lstStyle/>
          <a:p>
            <a:pPr algn="ctr"/>
            <a:r>
              <a:rPr lang="de-DE" sz="6000" dirty="0"/>
              <a:t>Study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1936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ree, sky, outdoor&#10;&#10;Description automatically generated">
            <a:extLst>
              <a:ext uri="{FF2B5EF4-FFF2-40B4-BE49-F238E27FC236}">
                <a16:creationId xmlns:a16="http://schemas.microsoft.com/office/drawing/2014/main" id="{482C2E7E-12A1-41F4-BC83-B0B3E899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2" r="20366"/>
          <a:stretch/>
        </p:blipFill>
        <p:spPr>
          <a:xfrm>
            <a:off x="5026780" y="1131590"/>
            <a:ext cx="3888432" cy="32071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20929022-EE60-4086-BA88-1275FC7E8F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8"/>
          <a:stretch/>
        </p:blipFill>
        <p:spPr>
          <a:xfrm>
            <a:off x="323528" y="1131590"/>
            <a:ext cx="4536504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413B-F9EE-4BA0-8D4D-F7B939A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2AC797-6D21-4F7A-89CF-27CEC91A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3CFE3AC-AB95-4171-B958-2E0AB1544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/>
          <a:stretch/>
        </p:blipFill>
        <p:spPr>
          <a:xfrm>
            <a:off x="5383715" y="1419622"/>
            <a:ext cx="3508766" cy="2565436"/>
          </a:xfrm>
        </p:spPr>
      </p:pic>
      <p:pic>
        <p:nvPicPr>
          <p:cNvPr id="11" name="Picture 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67683ED-C1D8-453A-90FE-DA90A5B77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7" y="1419622"/>
            <a:ext cx="4866834" cy="25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C5072-0941-4B21-9967-680165C7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E9BE61-BF4A-4B61-927A-29269A01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3913131-20DE-4BC8-96DA-9B918385959C}"/>
              </a:ext>
            </a:extLst>
          </p:cNvPr>
          <p:cNvGrpSpPr/>
          <p:nvPr/>
        </p:nvGrpSpPr>
        <p:grpSpPr>
          <a:xfrm>
            <a:off x="236558" y="1278411"/>
            <a:ext cx="2601309" cy="2973958"/>
            <a:chOff x="236558" y="1278411"/>
            <a:chExt cx="2601309" cy="2973958"/>
          </a:xfrm>
        </p:grpSpPr>
        <p:sp>
          <p:nvSpPr>
            <p:cNvPr id="27" name="Rechteck 3">
              <a:extLst>
                <a:ext uri="{FF2B5EF4-FFF2-40B4-BE49-F238E27FC236}">
                  <a16:creationId xmlns:a16="http://schemas.microsoft.com/office/drawing/2014/main" id="{7990F5B4-D007-4870-9B9C-7EF25A07A479}"/>
                </a:ext>
              </a:extLst>
            </p:cNvPr>
            <p:cNvSpPr/>
            <p:nvPr/>
          </p:nvSpPr>
          <p:spPr>
            <a:xfrm>
              <a:off x="666861" y="1886353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Explanation / Consent Form</a:t>
              </a:r>
            </a:p>
          </p:txBody>
        </p:sp>
        <p:sp>
          <p:nvSpPr>
            <p:cNvPr id="28" name="Rechteck 4">
              <a:extLst>
                <a:ext uri="{FF2B5EF4-FFF2-40B4-BE49-F238E27FC236}">
                  <a16:creationId xmlns:a16="http://schemas.microsoft.com/office/drawing/2014/main" id="{8C479435-DC14-4464-B56B-E9FA340360D2}"/>
                </a:ext>
              </a:extLst>
            </p:cNvPr>
            <p:cNvSpPr/>
            <p:nvPr/>
          </p:nvSpPr>
          <p:spPr>
            <a:xfrm>
              <a:off x="666861" y="3053814"/>
              <a:ext cx="1740706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Setup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VR HMDs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both</a:t>
              </a:r>
              <a:r>
                <a:rPr lang="de-DE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participants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F4D874EF-DB4D-418D-93B5-E7ABA0F9A7C4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1537214" y="2760201"/>
              <a:ext cx="0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116F9D-E2A9-4A20-9C86-3C90E08701F5}"/>
                </a:ext>
              </a:extLst>
            </p:cNvPr>
            <p:cNvGrpSpPr/>
            <p:nvPr/>
          </p:nvGrpSpPr>
          <p:grpSpPr>
            <a:xfrm>
              <a:off x="236558" y="1278411"/>
              <a:ext cx="2601309" cy="2973958"/>
              <a:chOff x="306118" y="1440939"/>
              <a:chExt cx="3471970" cy="3969345"/>
            </a:xfrm>
          </p:grpSpPr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B3B3C6CC-9685-4784-9F4B-9A3B9D37B3AE}"/>
                  </a:ext>
                </a:extLst>
              </p:cNvPr>
              <p:cNvSpPr/>
              <p:nvPr/>
            </p:nvSpPr>
            <p:spPr>
              <a:xfrm>
                <a:off x="306118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716306-26C5-4D69-8206-32A9448DE9A9}"/>
                  </a:ext>
                </a:extLst>
              </p:cNvPr>
              <p:cNvSpPr/>
              <p:nvPr/>
            </p:nvSpPr>
            <p:spPr>
              <a:xfrm>
                <a:off x="306118" y="1440939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12C063-77B7-46B9-879A-31430E416482}"/>
              </a:ext>
            </a:extLst>
          </p:cNvPr>
          <p:cNvGrpSpPr/>
          <p:nvPr/>
        </p:nvGrpSpPr>
        <p:grpSpPr>
          <a:xfrm>
            <a:off x="2837867" y="1275606"/>
            <a:ext cx="3077657" cy="2976763"/>
            <a:chOff x="2837867" y="1275606"/>
            <a:chExt cx="3077657" cy="2976763"/>
          </a:xfrm>
        </p:grpSpPr>
        <p:sp>
          <p:nvSpPr>
            <p:cNvPr id="25" name="Rechteck 14">
              <a:extLst>
                <a:ext uri="{FF2B5EF4-FFF2-40B4-BE49-F238E27FC236}">
                  <a16:creationId xmlns:a16="http://schemas.microsoft.com/office/drawing/2014/main" id="{AD07AD69-1457-491C-B5BB-77C38E30342D}"/>
                </a:ext>
              </a:extLst>
            </p:cNvPr>
            <p:cNvSpPr/>
            <p:nvPr/>
          </p:nvSpPr>
          <p:spPr>
            <a:xfrm>
              <a:off x="3763041" y="3120778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Questionnaire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Gerade Verbindung mit Pfeil 32">
              <a:extLst>
                <a:ext uri="{FF2B5EF4-FFF2-40B4-BE49-F238E27FC236}">
                  <a16:creationId xmlns:a16="http://schemas.microsoft.com/office/drawing/2014/main" id="{AC3B02B1-3DFE-4DAB-B868-0A0FD067EBD9}"/>
                </a:ext>
              </a:extLst>
            </p:cNvPr>
            <p:cNvCxnSpPr>
              <a:cxnSpLocks/>
              <a:stCxn id="31" idx="2"/>
              <a:endCxn id="25" idx="0"/>
            </p:cNvCxnSpPr>
            <p:nvPr/>
          </p:nvCxnSpPr>
          <p:spPr>
            <a:xfrm>
              <a:off x="4630572" y="2827166"/>
              <a:ext cx="2328" cy="293612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Rechteck 35">
              <a:extLst>
                <a:ext uri="{FF2B5EF4-FFF2-40B4-BE49-F238E27FC236}">
                  <a16:creationId xmlns:a16="http://schemas.microsoft.com/office/drawing/2014/main" id="{7369EB9A-BB82-4167-BA3C-4856CC8BD3CF}"/>
                </a:ext>
              </a:extLst>
            </p:cNvPr>
            <p:cNvSpPr/>
            <p:nvPr/>
          </p:nvSpPr>
          <p:spPr>
            <a:xfrm>
              <a:off x="3760714" y="1953318"/>
              <a:ext cx="1739715" cy="87384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6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minute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discussion</a:t>
              </a:r>
              <a:endParaRPr lang="de-D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78C1D7-CD51-41A9-BBDE-6C5DE9785CD2}"/>
                </a:ext>
              </a:extLst>
            </p:cNvPr>
            <p:cNvCxnSpPr>
              <a:stCxn id="41" idx="3"/>
              <a:endCxn id="39" idx="1"/>
            </p:cNvCxnSpPr>
            <p:nvPr/>
          </p:nvCxnSpPr>
          <p:spPr>
            <a:xfrm>
              <a:off x="2837867" y="2927614"/>
              <a:ext cx="476348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7B48019-87D9-46C2-BFF4-D1F910D90481}"/>
                </a:ext>
              </a:extLst>
            </p:cNvPr>
            <p:cNvGrpSpPr/>
            <p:nvPr/>
          </p:nvGrpSpPr>
          <p:grpSpPr>
            <a:xfrm>
              <a:off x="3314215" y="1275606"/>
              <a:ext cx="2601309" cy="2976763"/>
              <a:chOff x="4413870" y="1437195"/>
              <a:chExt cx="3471970" cy="3973089"/>
            </a:xfrm>
            <a:noFill/>
          </p:grpSpPr>
          <p:sp>
            <p:nvSpPr>
              <p:cNvPr id="39" name="Rechteck 36">
                <a:extLst>
                  <a:ext uri="{FF2B5EF4-FFF2-40B4-BE49-F238E27FC236}">
                    <a16:creationId xmlns:a16="http://schemas.microsoft.com/office/drawing/2014/main" id="{8752655E-75FD-438F-81AF-46B91C2B6ED5}"/>
                  </a:ext>
                </a:extLst>
              </p:cNvPr>
              <p:cNvSpPr/>
              <p:nvPr/>
            </p:nvSpPr>
            <p:spPr>
              <a:xfrm>
                <a:off x="4413870" y="1873982"/>
                <a:ext cx="3471970" cy="3536302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6C6F9B-422F-4EA8-8C89-92153914D46B}"/>
                  </a:ext>
                </a:extLst>
              </p:cNvPr>
              <p:cNvSpPr/>
              <p:nvPr/>
            </p:nvSpPr>
            <p:spPr>
              <a:xfrm>
                <a:off x="4413870" y="1437195"/>
                <a:ext cx="3471970" cy="350536"/>
              </a:xfrm>
              <a:prstGeom prst="rect">
                <a:avLst/>
              </a:prstGeom>
              <a:grpFill/>
              <a:ln w="127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Study: Repeat </a:t>
                </a:r>
                <a:r>
                  <a:rPr lang="de-DE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de-DE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3 IV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70A329-ADB2-461E-82DE-3E16E51A6A36}"/>
              </a:ext>
            </a:extLst>
          </p:cNvPr>
          <p:cNvGrpSpPr/>
          <p:nvPr/>
        </p:nvGrpSpPr>
        <p:grpSpPr>
          <a:xfrm>
            <a:off x="5915524" y="1275606"/>
            <a:ext cx="3008246" cy="2976763"/>
            <a:chOff x="5915524" y="1275606"/>
            <a:chExt cx="3008246" cy="2976763"/>
          </a:xfrm>
        </p:grpSpPr>
        <p:sp>
          <p:nvSpPr>
            <p:cNvPr id="26" name="Rechteck 15">
              <a:extLst>
                <a:ext uri="{FF2B5EF4-FFF2-40B4-BE49-F238E27FC236}">
                  <a16:creationId xmlns:a16="http://schemas.microsoft.com/office/drawing/2014/main" id="{EA16A26D-811E-45A9-BD87-B199559F9FD1}"/>
                </a:ext>
              </a:extLst>
            </p:cNvPr>
            <p:cNvSpPr/>
            <p:nvPr/>
          </p:nvSpPr>
          <p:spPr>
            <a:xfrm>
              <a:off x="6752766" y="2459782"/>
              <a:ext cx="1739715" cy="87384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Semi-</a:t>
              </a:r>
              <a:r>
                <a:rPr lang="de-DE" dirty="0" err="1">
                  <a:latin typeface="Arial" panose="020B0604020202020204" pitchFamily="34" charset="0"/>
                  <a:cs typeface="Arial" panose="020B0604020202020204" pitchFamily="34" charset="0"/>
                </a:rPr>
                <a:t>structured</a:t>
              </a:r>
              <a:r>
                <a:rPr lang="de-DE" dirty="0">
                  <a:latin typeface="Arial" panose="020B0604020202020204" pitchFamily="34" charset="0"/>
                  <a:cs typeface="Arial" panose="020B0604020202020204" pitchFamily="34" charset="0"/>
                </a:rPr>
                <a:t> interview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8914DD2-D409-4D95-BD9E-28CADEF8A306}"/>
                </a:ext>
              </a:extLst>
            </p:cNvPr>
            <p:cNvCxnSpPr>
              <a:stCxn id="39" idx="3"/>
              <a:endCxn id="37" idx="1"/>
            </p:cNvCxnSpPr>
            <p:nvPr/>
          </p:nvCxnSpPr>
          <p:spPr>
            <a:xfrm>
              <a:off x="5915524" y="2927614"/>
              <a:ext cx="40595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027A5-A238-4F22-9203-D4981FC88DF4}"/>
                </a:ext>
              </a:extLst>
            </p:cNvPr>
            <p:cNvGrpSpPr/>
            <p:nvPr/>
          </p:nvGrpSpPr>
          <p:grpSpPr>
            <a:xfrm>
              <a:off x="6321474" y="1275606"/>
              <a:ext cx="2602296" cy="2976763"/>
              <a:chOff x="8427661" y="1437195"/>
              <a:chExt cx="3473288" cy="3973089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C964C9A1-8CDF-4F80-801C-EF7E5EE78841}"/>
                  </a:ext>
                </a:extLst>
              </p:cNvPr>
              <p:cNvSpPr/>
              <p:nvPr/>
            </p:nvSpPr>
            <p:spPr>
              <a:xfrm>
                <a:off x="8427661" y="1873982"/>
                <a:ext cx="3471970" cy="3536302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2426D28-AA89-4E4A-9E70-7E5C65DED126}"/>
                  </a:ext>
                </a:extLst>
              </p:cNvPr>
              <p:cNvSpPr/>
              <p:nvPr/>
            </p:nvSpPr>
            <p:spPr>
              <a:xfrm>
                <a:off x="8428979" y="1437195"/>
                <a:ext cx="3471970" cy="350536"/>
              </a:xfrm>
              <a:prstGeom prst="rect">
                <a:avLst/>
              </a:prstGeom>
              <a:ln w="127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34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F6AB9A3-AFEC-48AD-867F-DF7C3DFE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Quantitative</a:t>
            </a:r>
          </a:p>
          <a:p>
            <a:pPr lvl="1"/>
            <a:r>
              <a:rPr lang="de-DE" dirty="0" err="1"/>
              <a:t>Questionnaires</a:t>
            </a:r>
            <a:endParaRPr lang="de-DE" dirty="0"/>
          </a:p>
          <a:p>
            <a:pPr lvl="2"/>
            <a:r>
              <a:rPr lang="de-DE" dirty="0"/>
              <a:t>Presence</a:t>
            </a:r>
          </a:p>
          <a:p>
            <a:pPr lvl="2"/>
            <a:r>
              <a:rPr lang="de-DE" dirty="0"/>
              <a:t>Co-Presence</a:t>
            </a:r>
          </a:p>
          <a:p>
            <a:pPr lvl="1"/>
            <a:r>
              <a:rPr lang="de-DE" dirty="0"/>
              <a:t>Hand-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en-GB" dirty="0"/>
              <a:t>Qualitative</a:t>
            </a:r>
          </a:p>
          <a:p>
            <a:pPr lvl="1"/>
            <a:r>
              <a:rPr lang="en-GB" dirty="0"/>
              <a:t>Interview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59CEA2-79F9-4300-9899-63EF43EA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0928084-DEC5-477D-9917-88BFAF34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05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D1B0C8-FE8A-4CBD-9900-ABBACCA1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D809A0-6A29-49D7-A2CE-29F711EA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4488531"/>
          </a:xfrm>
        </p:spPr>
        <p:txBody>
          <a:bodyPr/>
          <a:lstStyle/>
          <a:p>
            <a:pPr algn="ctr"/>
            <a:r>
              <a:rPr lang="de-DE" sz="6000" dirty="0" err="1"/>
              <a:t>Results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4381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D539-70FB-4DA8-897D-F50B8BC8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Quantitative: Presence Questionnaire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C4CE9A5-EA83-483C-8407-666E3BEA9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781"/>
          <a:stretch/>
        </p:blipFill>
        <p:spPr>
          <a:xfrm>
            <a:off x="281782" y="771550"/>
            <a:ext cx="8580435" cy="316835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2489D13-FE90-488D-9FE3-E3E6C46D233E}"/>
              </a:ext>
            </a:extLst>
          </p:cNvPr>
          <p:cNvGrpSpPr/>
          <p:nvPr/>
        </p:nvGrpSpPr>
        <p:grpSpPr>
          <a:xfrm>
            <a:off x="539552" y="4091710"/>
            <a:ext cx="8510889" cy="833311"/>
            <a:chOff x="539552" y="4091710"/>
            <a:chExt cx="8510889" cy="833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BD4477-FD8A-43B3-960A-FD40D6DC7596}"/>
                </a:ext>
              </a:extLst>
            </p:cNvPr>
            <p:cNvSpPr txBox="1"/>
            <p:nvPr/>
          </p:nvSpPr>
          <p:spPr>
            <a:xfrm>
              <a:off x="539552" y="4094024"/>
              <a:ext cx="219050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was not aware of my real environment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A7BA83-BE17-47D1-BE48-F2603E69AC66}"/>
                </a:ext>
              </a:extLst>
            </p:cNvPr>
            <p:cNvSpPr txBox="1"/>
            <p:nvPr/>
          </p:nvSpPr>
          <p:spPr>
            <a:xfrm>
              <a:off x="2711679" y="4094024"/>
              <a:ext cx="1888121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still paid attention to the real environment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C9E5CD-AEF1-4B00-BF9E-CA4D1006E36E}"/>
                </a:ext>
              </a:extLst>
            </p:cNvPr>
            <p:cNvSpPr txBox="1"/>
            <p:nvPr/>
          </p:nvSpPr>
          <p:spPr>
            <a:xfrm>
              <a:off x="4788024" y="4092867"/>
              <a:ext cx="1983903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had the sensation to feel present in the virtual space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CDF6DE-BABE-4C29-B3E2-92A915104282}"/>
                </a:ext>
              </a:extLst>
            </p:cNvPr>
            <p:cNvSpPr txBox="1"/>
            <p:nvPr/>
          </p:nvSpPr>
          <p:spPr>
            <a:xfrm>
              <a:off x="6859939" y="4091710"/>
              <a:ext cx="219050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It seemed like my own hands were located in the virtual world</a:t>
              </a:r>
              <a:endParaRPr lang="en-GB" sz="16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500E-C1DE-4AC6-B9F0-BF57396D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020923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Bildschirmpräsentation (16:9)</PresentationFormat>
  <Paragraphs>104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Wingdings</vt:lpstr>
      <vt:lpstr>praesentationsvorlage_blanco1</vt:lpstr>
      <vt:lpstr> Effect of Hand-movement on the Presence of another Person in a Virtual Environment</vt:lpstr>
      <vt:lpstr>Motivation</vt:lpstr>
      <vt:lpstr>Study</vt:lpstr>
      <vt:lpstr>Setup</vt:lpstr>
      <vt:lpstr>Setup</vt:lpstr>
      <vt:lpstr>Procedure</vt:lpstr>
      <vt:lpstr>Measurements</vt:lpstr>
      <vt:lpstr>Results</vt:lpstr>
      <vt:lpstr>Quantitative: Presence Questionnaire </vt:lpstr>
      <vt:lpstr>Quantitative: Hand-movement Euclidian distance</vt:lpstr>
      <vt:lpstr>Quantitative: Co-Presence Questionnaire</vt:lpstr>
      <vt:lpstr>Quantitative: Co-Presence Questionnaire</vt:lpstr>
      <vt:lpstr>Qualitative: Interview</vt:lpstr>
      <vt:lpstr>Discussion / 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Effect of Hand-movement on the Presence of another Person in a Virtual Environment</dc:title>
  <dc:creator>J U</dc:creator>
  <cp:lastModifiedBy>Jan Leusmann</cp:lastModifiedBy>
  <cp:revision>71</cp:revision>
  <dcterms:created xsi:type="dcterms:W3CDTF">2019-06-04T13:23:04Z</dcterms:created>
  <dcterms:modified xsi:type="dcterms:W3CDTF">2019-07-09T15:13:26Z</dcterms:modified>
</cp:coreProperties>
</file>